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6576000"/>
  <p:notesSz cx="7019925" cy="9305925"/>
  <p:defaultTextStyle>
    <a:defPPr>
      <a:defRPr lang="en-US"/>
    </a:defPPr>
    <a:lvl1pPr marL="0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1pPr>
    <a:lvl2pPr marL="2299048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2pPr>
    <a:lvl3pPr marL="4598097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3pPr>
    <a:lvl4pPr marL="6897145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4pPr>
    <a:lvl5pPr marL="9196194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5pPr>
    <a:lvl6pPr marL="11495242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6pPr>
    <a:lvl7pPr marL="13794290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7pPr>
    <a:lvl8pPr marL="16093340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8pPr>
    <a:lvl9pPr marL="18392388" algn="l" defTabSz="4598097" rtl="0" eaLnBrk="1" latinLnBrk="0" hangingPunct="1">
      <a:defRPr sz="9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9543" autoAdjust="0"/>
  </p:normalViewPr>
  <p:slideViewPr>
    <p:cSldViewPr snapToGrid="0">
      <p:cViewPr varScale="1">
        <p:scale>
          <a:sx n="19" d="100"/>
          <a:sy n="19" d="100"/>
        </p:scale>
        <p:origin x="-1944" y="-62"/>
      </p:cViewPr>
      <p:guideLst>
        <p:guide orient="horz" pos="11520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D57B70C8-52A8-4D68-887D-D24F23254693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698500"/>
            <a:ext cx="418782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77726A6A-FFF0-463B-A0D1-1E76ECC0FC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07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292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584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0876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168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1460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1752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044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23360" algn="l" defTabSz="10058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698500"/>
            <a:ext cx="418782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26A6A-FFF0-463B-A0D1-1E76ECC0F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0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1362270"/>
            <a:ext cx="37307520" cy="78401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0726400"/>
            <a:ext cx="3072384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99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9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97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96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95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94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93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392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647183" y="7425270"/>
            <a:ext cx="41475657" cy="15811499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00" y="7425270"/>
            <a:ext cx="123695463" cy="15811499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3503469"/>
            <a:ext cx="37307520" cy="7264400"/>
          </a:xfrm>
        </p:spPr>
        <p:txBody>
          <a:bodyPr anchor="t"/>
          <a:lstStyle>
            <a:lvl1pPr algn="l">
              <a:defRPr sz="20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5502473"/>
            <a:ext cx="37307520" cy="8000997"/>
          </a:xfrm>
        </p:spPr>
        <p:txBody>
          <a:bodyPr anchor="b"/>
          <a:lstStyle>
            <a:lvl1pPr marL="0" indent="0">
              <a:buNone/>
              <a:defRPr sz="10000">
                <a:solidFill>
                  <a:schemeClr val="tx1">
                    <a:tint val="75000"/>
                  </a:schemeClr>
                </a:solidFill>
              </a:defRPr>
            </a:lvl1pPr>
            <a:lvl2pPr marL="2299048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598097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3pPr>
            <a:lvl4pPr marL="6897145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4pPr>
            <a:lvl5pPr marL="9196194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5pPr>
            <a:lvl6pPr marL="11495242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6pPr>
            <a:lvl7pPr marL="13794290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7pPr>
            <a:lvl8pPr marL="16093340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8pPr>
            <a:lvl9pPr marL="18392388" indent="0">
              <a:buNone/>
              <a:defRPr sz="7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0203" y="43239273"/>
            <a:ext cx="82585560" cy="122300997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0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37283" y="43239273"/>
            <a:ext cx="82585560" cy="122300997"/>
          </a:xfrm>
        </p:spPr>
        <p:txBody>
          <a:bodyPr/>
          <a:lstStyle>
            <a:lvl1pPr>
              <a:defRPr sz="14100"/>
            </a:lvl1pPr>
            <a:lvl2pPr>
              <a:defRPr sz="12100"/>
            </a:lvl2pPr>
            <a:lvl3pPr>
              <a:defRPr sz="100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464736"/>
            <a:ext cx="39502080" cy="609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187270"/>
            <a:ext cx="19392903" cy="341206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299048" indent="0">
              <a:buNone/>
              <a:defRPr sz="10000" b="1"/>
            </a:lvl2pPr>
            <a:lvl3pPr marL="4598097" indent="0">
              <a:buNone/>
              <a:defRPr sz="9000" b="1"/>
            </a:lvl3pPr>
            <a:lvl4pPr marL="6897145" indent="0">
              <a:buNone/>
              <a:defRPr sz="8000" b="1"/>
            </a:lvl4pPr>
            <a:lvl5pPr marL="9196194" indent="0">
              <a:buNone/>
              <a:defRPr sz="8000" b="1"/>
            </a:lvl5pPr>
            <a:lvl6pPr marL="11495242" indent="0">
              <a:buNone/>
              <a:defRPr sz="8000" b="1"/>
            </a:lvl6pPr>
            <a:lvl7pPr marL="13794290" indent="0">
              <a:buNone/>
              <a:defRPr sz="8000" b="1"/>
            </a:lvl7pPr>
            <a:lvl8pPr marL="16093340" indent="0">
              <a:buNone/>
              <a:defRPr sz="8000" b="1"/>
            </a:lvl8pPr>
            <a:lvl9pPr marL="18392388" indent="0">
              <a:buNone/>
              <a:defRPr sz="8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1599334"/>
            <a:ext cx="19392903" cy="21073536"/>
          </a:xfrm>
        </p:spPr>
        <p:txBody>
          <a:bodyPr/>
          <a:lstStyle>
            <a:lvl1pPr>
              <a:defRPr sz="12100"/>
            </a:lvl1pPr>
            <a:lvl2pPr>
              <a:defRPr sz="10000"/>
            </a:lvl2pPr>
            <a:lvl3pPr>
              <a:defRPr sz="90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8187270"/>
            <a:ext cx="19400520" cy="3412064"/>
          </a:xfrm>
        </p:spPr>
        <p:txBody>
          <a:bodyPr anchor="b"/>
          <a:lstStyle>
            <a:lvl1pPr marL="0" indent="0">
              <a:buNone/>
              <a:defRPr sz="12100" b="1"/>
            </a:lvl1pPr>
            <a:lvl2pPr marL="2299048" indent="0">
              <a:buNone/>
              <a:defRPr sz="10000" b="1"/>
            </a:lvl2pPr>
            <a:lvl3pPr marL="4598097" indent="0">
              <a:buNone/>
              <a:defRPr sz="9000" b="1"/>
            </a:lvl3pPr>
            <a:lvl4pPr marL="6897145" indent="0">
              <a:buNone/>
              <a:defRPr sz="8000" b="1"/>
            </a:lvl4pPr>
            <a:lvl5pPr marL="9196194" indent="0">
              <a:buNone/>
              <a:defRPr sz="8000" b="1"/>
            </a:lvl5pPr>
            <a:lvl6pPr marL="11495242" indent="0">
              <a:buNone/>
              <a:defRPr sz="8000" b="1"/>
            </a:lvl6pPr>
            <a:lvl7pPr marL="13794290" indent="0">
              <a:buNone/>
              <a:defRPr sz="8000" b="1"/>
            </a:lvl7pPr>
            <a:lvl8pPr marL="16093340" indent="0">
              <a:buNone/>
              <a:defRPr sz="8000" b="1"/>
            </a:lvl8pPr>
            <a:lvl9pPr marL="18392388" indent="0">
              <a:buNone/>
              <a:defRPr sz="8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1599334"/>
            <a:ext cx="19400520" cy="21073536"/>
          </a:xfrm>
        </p:spPr>
        <p:txBody>
          <a:bodyPr/>
          <a:lstStyle>
            <a:lvl1pPr>
              <a:defRPr sz="12100"/>
            </a:lvl1pPr>
            <a:lvl2pPr>
              <a:defRPr sz="10000"/>
            </a:lvl2pPr>
            <a:lvl3pPr>
              <a:defRPr sz="90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456266"/>
            <a:ext cx="14439903" cy="6197600"/>
          </a:xfrm>
        </p:spPr>
        <p:txBody>
          <a:bodyPr anchor="b"/>
          <a:lstStyle>
            <a:lvl1pPr algn="l">
              <a:defRPr sz="10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456270"/>
            <a:ext cx="24536400" cy="31216603"/>
          </a:xfrm>
        </p:spPr>
        <p:txBody>
          <a:bodyPr/>
          <a:lstStyle>
            <a:lvl1pPr>
              <a:defRPr sz="16100"/>
            </a:lvl1pPr>
            <a:lvl2pPr>
              <a:defRPr sz="14100"/>
            </a:lvl2pPr>
            <a:lvl3pPr>
              <a:defRPr sz="121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7653870"/>
            <a:ext cx="14439903" cy="25019003"/>
          </a:xfrm>
        </p:spPr>
        <p:txBody>
          <a:bodyPr/>
          <a:lstStyle>
            <a:lvl1pPr marL="0" indent="0">
              <a:buNone/>
              <a:defRPr sz="7000"/>
            </a:lvl1pPr>
            <a:lvl2pPr marL="2299048" indent="0">
              <a:buNone/>
              <a:defRPr sz="6100"/>
            </a:lvl2pPr>
            <a:lvl3pPr marL="4598097" indent="0">
              <a:buNone/>
              <a:defRPr sz="5100"/>
            </a:lvl3pPr>
            <a:lvl4pPr marL="6897145" indent="0">
              <a:buNone/>
              <a:defRPr sz="4500"/>
            </a:lvl4pPr>
            <a:lvl5pPr marL="9196194" indent="0">
              <a:buNone/>
              <a:defRPr sz="4500"/>
            </a:lvl5pPr>
            <a:lvl6pPr marL="11495242" indent="0">
              <a:buNone/>
              <a:defRPr sz="4500"/>
            </a:lvl6pPr>
            <a:lvl7pPr marL="13794290" indent="0">
              <a:buNone/>
              <a:defRPr sz="4500"/>
            </a:lvl7pPr>
            <a:lvl8pPr marL="16093340" indent="0">
              <a:buNone/>
              <a:defRPr sz="4500"/>
            </a:lvl8pPr>
            <a:lvl9pPr marL="18392388" indent="0">
              <a:buNone/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5603201"/>
            <a:ext cx="26334720" cy="3022603"/>
          </a:xfrm>
        </p:spPr>
        <p:txBody>
          <a:bodyPr anchor="b"/>
          <a:lstStyle>
            <a:lvl1pPr algn="l">
              <a:defRPr sz="10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3268134"/>
            <a:ext cx="26334720" cy="21945600"/>
          </a:xfrm>
        </p:spPr>
        <p:txBody>
          <a:bodyPr/>
          <a:lstStyle>
            <a:lvl1pPr marL="0" indent="0">
              <a:buNone/>
              <a:defRPr sz="16100"/>
            </a:lvl1pPr>
            <a:lvl2pPr marL="2299048" indent="0">
              <a:buNone/>
              <a:defRPr sz="14100"/>
            </a:lvl2pPr>
            <a:lvl3pPr marL="4598097" indent="0">
              <a:buNone/>
              <a:defRPr sz="12100"/>
            </a:lvl3pPr>
            <a:lvl4pPr marL="6897145" indent="0">
              <a:buNone/>
              <a:defRPr sz="10000"/>
            </a:lvl4pPr>
            <a:lvl5pPr marL="9196194" indent="0">
              <a:buNone/>
              <a:defRPr sz="10000"/>
            </a:lvl5pPr>
            <a:lvl6pPr marL="11495242" indent="0">
              <a:buNone/>
              <a:defRPr sz="10000"/>
            </a:lvl6pPr>
            <a:lvl7pPr marL="13794290" indent="0">
              <a:buNone/>
              <a:defRPr sz="10000"/>
            </a:lvl7pPr>
            <a:lvl8pPr marL="16093340" indent="0">
              <a:buNone/>
              <a:defRPr sz="10000"/>
            </a:lvl8pPr>
            <a:lvl9pPr marL="18392388" indent="0">
              <a:buNone/>
              <a:defRPr sz="10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8625804"/>
            <a:ext cx="26334720" cy="4292597"/>
          </a:xfrm>
        </p:spPr>
        <p:txBody>
          <a:bodyPr/>
          <a:lstStyle>
            <a:lvl1pPr marL="0" indent="0">
              <a:buNone/>
              <a:defRPr sz="7000"/>
            </a:lvl1pPr>
            <a:lvl2pPr marL="2299048" indent="0">
              <a:buNone/>
              <a:defRPr sz="6100"/>
            </a:lvl2pPr>
            <a:lvl3pPr marL="4598097" indent="0">
              <a:buNone/>
              <a:defRPr sz="5100"/>
            </a:lvl3pPr>
            <a:lvl4pPr marL="6897145" indent="0">
              <a:buNone/>
              <a:defRPr sz="4500"/>
            </a:lvl4pPr>
            <a:lvl5pPr marL="9196194" indent="0">
              <a:buNone/>
              <a:defRPr sz="4500"/>
            </a:lvl5pPr>
            <a:lvl6pPr marL="11495242" indent="0">
              <a:buNone/>
              <a:defRPr sz="4500"/>
            </a:lvl6pPr>
            <a:lvl7pPr marL="13794290" indent="0">
              <a:buNone/>
              <a:defRPr sz="4500"/>
            </a:lvl7pPr>
            <a:lvl8pPr marL="16093340" indent="0">
              <a:buNone/>
              <a:defRPr sz="4500"/>
            </a:lvl8pPr>
            <a:lvl9pPr marL="18392388" indent="0">
              <a:buNone/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464736"/>
            <a:ext cx="39502080" cy="6096000"/>
          </a:xfrm>
          <a:prstGeom prst="rect">
            <a:avLst/>
          </a:prstGeom>
        </p:spPr>
        <p:txBody>
          <a:bodyPr vert="horz" lIns="459810" tIns="229904" rIns="459810" bIns="2299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8534402"/>
            <a:ext cx="39502080" cy="24138469"/>
          </a:xfrm>
          <a:prstGeom prst="rect">
            <a:avLst/>
          </a:prstGeom>
        </p:spPr>
        <p:txBody>
          <a:bodyPr vert="horz" lIns="459810" tIns="229904" rIns="459810" bIns="2299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3900536"/>
            <a:ext cx="10241280" cy="1947334"/>
          </a:xfrm>
          <a:prstGeom prst="rect">
            <a:avLst/>
          </a:prstGeom>
        </p:spPr>
        <p:txBody>
          <a:bodyPr vert="horz" lIns="459810" tIns="229904" rIns="459810" bIns="229904" rtlCol="0" anchor="ctr"/>
          <a:lstStyle>
            <a:lvl1pPr algn="l">
              <a:defRPr sz="6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40BA2-9610-4067-BAB3-623883262520}" type="datetimeFigureOut">
              <a:rPr lang="en-US" smtClean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3900536"/>
            <a:ext cx="13898880" cy="1947334"/>
          </a:xfrm>
          <a:prstGeom prst="rect">
            <a:avLst/>
          </a:prstGeom>
        </p:spPr>
        <p:txBody>
          <a:bodyPr vert="horz" lIns="459810" tIns="229904" rIns="459810" bIns="229904" rtlCol="0" anchor="ctr"/>
          <a:lstStyle>
            <a:lvl1pPr algn="ctr">
              <a:defRPr sz="6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3900536"/>
            <a:ext cx="10241280" cy="1947334"/>
          </a:xfrm>
          <a:prstGeom prst="rect">
            <a:avLst/>
          </a:prstGeom>
        </p:spPr>
        <p:txBody>
          <a:bodyPr vert="horz" lIns="459810" tIns="229904" rIns="459810" bIns="229904" rtlCol="0" anchor="ctr"/>
          <a:lstStyle>
            <a:lvl1pPr algn="r">
              <a:defRPr sz="6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DD434-556E-4F03-AAA9-617113E1E4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98097" rtl="0" eaLnBrk="1" latinLnBrk="0" hangingPunct="1">
        <a:spcBef>
          <a:spcPct val="0"/>
        </a:spcBef>
        <a:buNone/>
        <a:defRPr sz="2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24286" indent="-1724286" algn="l" defTabSz="4598097" rtl="0" eaLnBrk="1" latinLnBrk="0" hangingPunct="1">
        <a:spcBef>
          <a:spcPct val="20000"/>
        </a:spcBef>
        <a:buFont typeface="Arial" pitchFamily="34" charset="0"/>
        <a:buChar char="•"/>
        <a:defRPr sz="16100" kern="1200">
          <a:solidFill>
            <a:schemeClr val="tx1"/>
          </a:solidFill>
          <a:latin typeface="+mn-lt"/>
          <a:ea typeface="+mn-ea"/>
          <a:cs typeface="+mn-cs"/>
        </a:defRPr>
      </a:lvl1pPr>
      <a:lvl2pPr marL="3735954" indent="-1436906" algn="l" defTabSz="4598097" rtl="0" eaLnBrk="1" latinLnBrk="0" hangingPunct="1">
        <a:spcBef>
          <a:spcPct val="20000"/>
        </a:spcBef>
        <a:buFont typeface="Arial" pitchFamily="34" charset="0"/>
        <a:buChar char="–"/>
        <a:defRPr sz="14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7621" indent="-1149524" algn="l" defTabSz="4598097" rtl="0" eaLnBrk="1" latinLnBrk="0" hangingPunct="1">
        <a:spcBef>
          <a:spcPct val="20000"/>
        </a:spcBef>
        <a:buFont typeface="Arial" pitchFamily="34" charset="0"/>
        <a:buChar char="•"/>
        <a:defRPr sz="12100" kern="1200">
          <a:solidFill>
            <a:schemeClr val="tx1"/>
          </a:solidFill>
          <a:latin typeface="+mn-lt"/>
          <a:ea typeface="+mn-ea"/>
          <a:cs typeface="+mn-cs"/>
        </a:defRPr>
      </a:lvl3pPr>
      <a:lvl4pPr marL="8046669" indent="-1149524" algn="l" defTabSz="4598097" rtl="0" eaLnBrk="1" latinLnBrk="0" hangingPunct="1">
        <a:spcBef>
          <a:spcPct val="20000"/>
        </a:spcBef>
        <a:buFont typeface="Arial" pitchFamily="34" charset="0"/>
        <a:buChar char="–"/>
        <a:defRPr sz="10000" kern="1200">
          <a:solidFill>
            <a:schemeClr val="tx1"/>
          </a:solidFill>
          <a:latin typeface="+mn-lt"/>
          <a:ea typeface="+mn-ea"/>
          <a:cs typeface="+mn-cs"/>
        </a:defRPr>
      </a:lvl4pPr>
      <a:lvl5pPr marL="10345718" indent="-1149524" algn="l" defTabSz="4598097" rtl="0" eaLnBrk="1" latinLnBrk="0" hangingPunct="1">
        <a:spcBef>
          <a:spcPct val="20000"/>
        </a:spcBef>
        <a:buFont typeface="Arial" pitchFamily="34" charset="0"/>
        <a:buChar char="»"/>
        <a:defRPr sz="10000" kern="1200">
          <a:solidFill>
            <a:schemeClr val="tx1"/>
          </a:solidFill>
          <a:latin typeface="+mn-lt"/>
          <a:ea typeface="+mn-ea"/>
          <a:cs typeface="+mn-cs"/>
        </a:defRPr>
      </a:lvl5pPr>
      <a:lvl6pPr marL="12644766" indent="-1149524" algn="l" defTabSz="4598097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6pPr>
      <a:lvl7pPr marL="14943816" indent="-1149524" algn="l" defTabSz="4598097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7pPr>
      <a:lvl8pPr marL="17242864" indent="-1149524" algn="l" defTabSz="4598097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8pPr>
      <a:lvl9pPr marL="19541913" indent="-1149524" algn="l" defTabSz="4598097" rtl="0" eaLnBrk="1" latinLnBrk="0" hangingPunct="1">
        <a:spcBef>
          <a:spcPct val="20000"/>
        </a:spcBef>
        <a:buFont typeface="Arial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99048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98097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97145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96194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95242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94290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93340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392388" algn="l" defTabSz="4598097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tiff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>
            <a:spLocks noChangeAspect="1"/>
          </p:cNvSpPr>
          <p:nvPr/>
        </p:nvSpPr>
        <p:spPr>
          <a:xfrm>
            <a:off x="29748480" y="5611498"/>
            <a:ext cx="13881194" cy="30831321"/>
          </a:xfrm>
          <a:prstGeom prst="round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t" anchorCtr="0"/>
          <a:lstStyle/>
          <a:p>
            <a:pPr>
              <a:buFont typeface="Arial" pitchFamily="34" charset="0"/>
              <a:buChar char="•"/>
            </a:pP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The spatial distribution of floating glacier ice was more extensive in June than in </a:t>
            </a:r>
            <a:r>
              <a:rPr lang="en-US" sz="3600" dirty="0" smtClean="0">
                <a:solidFill>
                  <a:schemeClr val="tx1"/>
                </a:solidFill>
              </a:rPr>
              <a:t>August 2007.  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Average % icebergs (June: 1.8% ± 1.6; August: 0.2%± 0.7) and </a:t>
            </a:r>
            <a:endParaRPr lang="en-US" sz="3600" dirty="0" smtClean="0">
              <a:solidFill>
                <a:schemeClr val="tx1"/>
              </a:solidFill>
            </a:endParaRPr>
          </a:p>
          <a:p>
            <a:r>
              <a:rPr lang="en-US" sz="3600" dirty="0" smtClean="0">
                <a:solidFill>
                  <a:schemeClr val="tx1"/>
                </a:solidFill>
              </a:rPr>
              <a:t>% </a:t>
            </a:r>
            <a:r>
              <a:rPr lang="en-US" sz="3600" dirty="0" smtClean="0">
                <a:solidFill>
                  <a:schemeClr val="tx1"/>
                </a:solidFill>
              </a:rPr>
              <a:t>brash ice (June: 43.8% ± 38.9; August: 15.8% ± 26.4) were greater in June than in August.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Average % open water was greater in August (84.1% ± 9.9) than in June (53.9% ± 10.9).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Average iceberg size was greater in June (</a:t>
            </a:r>
            <a:r>
              <a:rPr lang="en-US" sz="3600" dirty="0">
                <a:solidFill>
                  <a:schemeClr val="tx1"/>
                </a:solidFill>
              </a:rPr>
              <a:t>5.6 m</a:t>
            </a:r>
            <a:r>
              <a:rPr lang="en-US" sz="3600" baseline="30000" dirty="0">
                <a:solidFill>
                  <a:schemeClr val="tx1"/>
                </a:solidFill>
              </a:rPr>
              <a:t>2 </a:t>
            </a:r>
            <a:r>
              <a:rPr lang="en-US" sz="3600" dirty="0" smtClean="0">
                <a:solidFill>
                  <a:schemeClr val="tx1"/>
                </a:solidFill>
              </a:rPr>
              <a:t>± 0.1) than in August (3.3 </a:t>
            </a:r>
            <a:r>
              <a:rPr lang="en-US" sz="3600" dirty="0">
                <a:solidFill>
                  <a:schemeClr val="tx1"/>
                </a:solidFill>
              </a:rPr>
              <a:t>m</a:t>
            </a:r>
            <a:r>
              <a:rPr lang="en-US" sz="3600" baseline="30000" dirty="0">
                <a:solidFill>
                  <a:schemeClr val="tx1"/>
                </a:solidFill>
              </a:rPr>
              <a:t>2 </a:t>
            </a:r>
            <a:r>
              <a:rPr lang="en-US" sz="3600" dirty="0" smtClean="0">
                <a:solidFill>
                  <a:schemeClr val="tx1"/>
                </a:solidFill>
              </a:rPr>
              <a:t>± 1.3).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Seal abundance was consistently higher during  </a:t>
            </a:r>
            <a:r>
              <a:rPr lang="en-US" sz="3600" dirty="0" smtClean="0">
                <a:solidFill>
                  <a:schemeClr val="tx1"/>
                </a:solidFill>
              </a:rPr>
              <a:t>June </a:t>
            </a:r>
            <a:r>
              <a:rPr lang="en-US" sz="3600" dirty="0">
                <a:solidFill>
                  <a:schemeClr val="tx1"/>
                </a:solidFill>
              </a:rPr>
              <a:t>(range: 1,672-4,340) than during </a:t>
            </a:r>
            <a:r>
              <a:rPr lang="en-US" sz="3600" dirty="0" smtClean="0">
                <a:solidFill>
                  <a:schemeClr val="tx1"/>
                </a:solidFill>
              </a:rPr>
              <a:t> August </a:t>
            </a:r>
            <a:r>
              <a:rPr lang="en-US" sz="3600" dirty="0">
                <a:solidFill>
                  <a:schemeClr val="tx1"/>
                </a:solidFill>
              </a:rPr>
              <a:t>(range: 1,075-2,582</a:t>
            </a:r>
            <a:r>
              <a:rPr lang="en-US" sz="3600" dirty="0" smtClean="0">
                <a:solidFill>
                  <a:schemeClr val="tx1"/>
                </a:solidFill>
              </a:rPr>
              <a:t>).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Several factors may influence the spatio-temporal variation in ice habitat for seals including frontal ablation rates, fjord circulation, submarine melting, and local winds.</a:t>
            </a: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9972" y="434559"/>
            <a:ext cx="42171257" cy="3048000"/>
          </a:xfrm>
          <a:prstGeom prst="roundRect">
            <a:avLst/>
          </a:prstGeom>
          <a:solidFill>
            <a:schemeClr val="lt1">
              <a:alpha val="58000"/>
            </a:schemeClr>
          </a:solidFill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0584" tIns="50292" rIns="100584" bIns="50292" rtlCol="0" anchor="ctr"/>
          <a:lstStyle/>
          <a:p>
            <a:pPr algn="ctr">
              <a:tabLst>
                <a:tab pos="27690287" algn="l"/>
              </a:tabLst>
            </a:pPr>
            <a:r>
              <a:rPr lang="en-US" sz="8800" b="1" dirty="0">
                <a:solidFill>
                  <a:schemeClr val="tx1"/>
                </a:solidFill>
              </a:rPr>
              <a:t>Spatio-temporal Variation in Glacier Ice as Habitat for Harbor Seals in a </a:t>
            </a:r>
          </a:p>
          <a:p>
            <a:pPr algn="ctr">
              <a:tabLst>
                <a:tab pos="27690287" algn="l"/>
              </a:tabLst>
            </a:pPr>
            <a:r>
              <a:rPr lang="en-US" sz="8800" b="1" dirty="0">
                <a:solidFill>
                  <a:schemeClr val="tx1"/>
                </a:solidFill>
              </a:rPr>
              <a:t>Tidewater Glacier Fjord in Alaska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50322" y="3819039"/>
            <a:ext cx="39105990" cy="1271117"/>
          </a:xfrm>
          <a:prstGeom prst="rect">
            <a:avLst/>
          </a:prstGeom>
          <a:noFill/>
        </p:spPr>
        <p:txBody>
          <a:bodyPr wrap="square" lIns="100584" tIns="50292" rIns="100584" bIns="50292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Jamie Womble</a:t>
            </a:r>
            <a:r>
              <a:rPr lang="en-US" sz="4000" b="1" baseline="30000" dirty="0">
                <a:solidFill>
                  <a:schemeClr val="bg1"/>
                </a:solidFill>
              </a:rPr>
              <a:t>1</a:t>
            </a:r>
            <a:r>
              <a:rPr lang="en-US" sz="4000" b="1" dirty="0">
                <a:solidFill>
                  <a:schemeClr val="bg1"/>
                </a:solidFill>
              </a:rPr>
              <a:t>, Robert W. McNabb</a:t>
            </a:r>
            <a:r>
              <a:rPr lang="en-US" sz="4000" b="1" baseline="30000" dirty="0">
                <a:solidFill>
                  <a:schemeClr val="bg1"/>
                </a:solidFill>
              </a:rPr>
              <a:t>2</a:t>
            </a:r>
            <a:r>
              <a:rPr lang="en-US" sz="4000" b="1" dirty="0">
                <a:solidFill>
                  <a:schemeClr val="bg1"/>
                </a:solidFill>
              </a:rPr>
              <a:t>, Rudiger Gens</a:t>
            </a:r>
            <a:r>
              <a:rPr lang="en-US" sz="4000" b="1" baseline="30000" dirty="0">
                <a:solidFill>
                  <a:schemeClr val="bg1"/>
                </a:solidFill>
              </a:rPr>
              <a:t>2</a:t>
            </a:r>
            <a:r>
              <a:rPr lang="en-US" sz="4000" b="1" dirty="0">
                <a:solidFill>
                  <a:schemeClr val="bg1"/>
                </a:solidFill>
              </a:rPr>
              <a:t>,  Anupma Prakash</a:t>
            </a:r>
            <a:r>
              <a:rPr lang="en-US" sz="4000" b="1" baseline="30000" dirty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National Park Service Glacier Bay Field </a:t>
            </a:r>
            <a:r>
              <a:rPr lang="en-US" sz="3600" b="1" dirty="0" smtClean="0">
                <a:solidFill>
                  <a:schemeClr val="bg1"/>
                </a:solidFill>
              </a:rPr>
              <a:t>Station, Juneau, AK </a:t>
            </a:r>
            <a:r>
              <a:rPr lang="en-US" sz="3600" b="1" baseline="30000" dirty="0">
                <a:solidFill>
                  <a:schemeClr val="bg1"/>
                </a:solidFill>
              </a:rPr>
              <a:t>1</a:t>
            </a:r>
            <a:r>
              <a:rPr lang="en-US" sz="3600" b="1" dirty="0">
                <a:solidFill>
                  <a:schemeClr val="bg1"/>
                </a:solidFill>
              </a:rPr>
              <a:t>, Geophysical Institute University of Alaska </a:t>
            </a:r>
            <a:r>
              <a:rPr lang="en-US" sz="3600" b="1" dirty="0" smtClean="0">
                <a:solidFill>
                  <a:schemeClr val="bg1"/>
                </a:solidFill>
              </a:rPr>
              <a:t>Fairbanks, Fairbanks, AK</a:t>
            </a:r>
            <a:r>
              <a:rPr lang="en-US" sz="3600" b="1" baseline="30000" dirty="0" smtClean="0">
                <a:solidFill>
                  <a:schemeClr val="bg1"/>
                </a:solidFill>
              </a:rPr>
              <a:t>2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US" sz="3600" b="1" baseline="300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91439" y="5611498"/>
            <a:ext cx="14029934" cy="30831322"/>
          </a:xfrm>
          <a:prstGeom prst="round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t" anchorCtr="0"/>
          <a:lstStyle/>
          <a:p>
            <a:pPr>
              <a:buFont typeface="Arial" pitchFamily="34" charset="0"/>
              <a:buChar char="•"/>
            </a:pPr>
            <a:endParaRPr lang="en-US" sz="5300" dirty="0" smtClean="0">
              <a:solidFill>
                <a:schemeClr val="tx1"/>
              </a:solidFill>
            </a:endParaRP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Some of the largest seasonal aggregations of harbor seals in the world occur in tidewater glacier fjords in Alaska </a:t>
            </a:r>
            <a:r>
              <a:rPr lang="en-US" sz="2800" dirty="0" smtClean="0">
                <a:solidFill>
                  <a:schemeClr val="tx1"/>
                </a:solidFill>
              </a:rPr>
              <a:t>(Jansen et al. 2014).</a:t>
            </a: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Harbor seals exhibit a high degree of fidelity to tidewater glacial fjords during the pupping and molting seasons </a:t>
            </a:r>
            <a:r>
              <a:rPr lang="en-US" sz="2800" dirty="0" smtClean="0">
                <a:solidFill>
                  <a:schemeClr val="tx1"/>
                </a:solidFill>
              </a:rPr>
              <a:t>(Womble &amp; Gende 2013).</a:t>
            </a:r>
          </a:p>
          <a:p>
            <a:pPr>
              <a:buFont typeface="Arial" pitchFamily="34" charset="0"/>
              <a:buChar char="•"/>
            </a:pP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Glacier ice serves as an important substrate for harbor seals for resting, pupping, </a:t>
            </a:r>
            <a:r>
              <a:rPr lang="en-US" sz="3600" dirty="0" smtClean="0">
                <a:solidFill>
                  <a:schemeClr val="tx1"/>
                </a:solidFill>
              </a:rPr>
              <a:t>and nursing </a:t>
            </a:r>
            <a:r>
              <a:rPr lang="en-US" sz="3600" dirty="0" smtClean="0">
                <a:solidFill>
                  <a:schemeClr val="tx1"/>
                </a:solidFill>
              </a:rPr>
              <a:t>young in glacier fjords.</a:t>
            </a: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The distribution, amount, and size of floating ice are likely key environmental variables that influence the spatial distribution and abundance of harbor seals in tidewater glacier fjords.</a:t>
            </a: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However, the fine-scale characteristics of glacier ice used by seals have never been quantified from high spatial resolution airborne imagery. </a:t>
            </a:r>
          </a:p>
          <a:p>
            <a:pPr>
              <a:buFont typeface="Arial" pitchFamily="34" charset="0"/>
              <a:buChar char="•"/>
            </a:pPr>
            <a:endParaRPr lang="en-US" sz="5300" dirty="0" smtClean="0">
              <a:solidFill>
                <a:schemeClr val="tx1"/>
              </a:solidFill>
            </a:endParaRP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endParaRPr lang="en-US" sz="3600" i="1" dirty="0">
              <a:solidFill>
                <a:schemeClr val="tx1"/>
              </a:solidFill>
            </a:endParaRPr>
          </a:p>
          <a:p>
            <a:r>
              <a:rPr lang="en-US" sz="3600" i="1" dirty="0" smtClean="0">
                <a:solidFill>
                  <a:schemeClr val="tx1"/>
                </a:solidFill>
              </a:rPr>
              <a:t>                         </a:t>
            </a:r>
            <a:r>
              <a:rPr lang="en-US" sz="3600" dirty="0" smtClean="0">
                <a:solidFill>
                  <a:schemeClr val="tx1"/>
                </a:solidFill>
              </a:rPr>
              <a:t>           </a:t>
            </a: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We are  assessing </a:t>
            </a:r>
            <a:r>
              <a:rPr lang="en-US" sz="3600" dirty="0">
                <a:solidFill>
                  <a:prstClr val="black"/>
                </a:solidFill>
              </a:rPr>
              <a:t>the seasonal  changes in ice habitat for harbor seals in Johns Hopkins Inlet, Glacier Bay National Park in southeastern Alaska.</a:t>
            </a:r>
          </a:p>
          <a:p>
            <a:pPr lvl="0">
              <a:buFont typeface="Arial" pitchFamily="34" charset="0"/>
              <a:buChar char="•"/>
            </a:pPr>
            <a:endParaRPr lang="en-US" sz="3600" dirty="0">
              <a:solidFill>
                <a:prstClr val="black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We are quantifying the </a:t>
            </a:r>
            <a:r>
              <a:rPr lang="en-US" sz="3600" dirty="0">
                <a:solidFill>
                  <a:prstClr val="black"/>
                </a:solidFill>
              </a:rPr>
              <a:t>fine-scale characteristics of ice available for </a:t>
            </a:r>
            <a:r>
              <a:rPr lang="en-US" sz="3600" dirty="0" smtClean="0">
                <a:solidFill>
                  <a:prstClr val="black"/>
                </a:solidFill>
              </a:rPr>
              <a:t>seals using object-based image analysis.</a:t>
            </a:r>
            <a:endParaRPr lang="en-US" sz="3600" dirty="0">
              <a:solidFill>
                <a:prstClr val="black"/>
              </a:solidFill>
            </a:endParaRPr>
          </a:p>
          <a:p>
            <a:pPr lvl="0">
              <a:buFont typeface="Arial" pitchFamily="34" charset="0"/>
              <a:buChar char="•"/>
            </a:pPr>
            <a:endParaRPr lang="en-US" sz="3600" dirty="0">
              <a:solidFill>
                <a:prstClr val="black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3600" dirty="0" smtClean="0">
                <a:solidFill>
                  <a:prstClr val="black"/>
                </a:solidFill>
              </a:rPr>
              <a:t>We will be linking seal </a:t>
            </a:r>
            <a:r>
              <a:rPr lang="en-US" sz="3600" dirty="0">
                <a:solidFill>
                  <a:prstClr val="black"/>
                </a:solidFill>
              </a:rPr>
              <a:t>distribution to ice characteristics using spatial </a:t>
            </a:r>
            <a:r>
              <a:rPr lang="en-US" sz="3600" dirty="0" smtClean="0">
                <a:solidFill>
                  <a:prstClr val="black"/>
                </a:solidFill>
              </a:rPr>
              <a:t>models.</a:t>
            </a:r>
            <a:endParaRPr lang="en-US" sz="3600" dirty="0" smtClean="0">
              <a:solidFill>
                <a:schemeClr val="tx1"/>
              </a:solidFill>
            </a:endParaRP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endParaRPr lang="en-US" sz="53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07092" y="5765315"/>
            <a:ext cx="10798629" cy="1524000"/>
          </a:xfrm>
          <a:prstGeom prst="roundRect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ctr"/>
          <a:lstStyle/>
          <a:p>
            <a:pPr algn="ctr"/>
            <a:r>
              <a:rPr lang="en-US" sz="7300" b="1" dirty="0" smtClean="0">
                <a:solidFill>
                  <a:schemeClr val="tx1"/>
                </a:solidFill>
              </a:rPr>
              <a:t>Background &amp; Overview</a:t>
            </a:r>
            <a:endParaRPr lang="en-US" sz="73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14381585" y="5515476"/>
            <a:ext cx="15144619" cy="30894131"/>
          </a:xfrm>
          <a:prstGeom prst="round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t" anchorCtr="0"/>
          <a:lstStyle/>
          <a:p>
            <a:pPr>
              <a:buFont typeface="Arial" pitchFamily="34" charset="0"/>
              <a:buChar char="•"/>
            </a:pPr>
            <a:endParaRPr lang="en-US" sz="5300" dirty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Aerial photographic surveys </a:t>
            </a:r>
            <a:r>
              <a:rPr lang="en-US" sz="3600" dirty="0" smtClean="0">
                <a:solidFill>
                  <a:schemeClr val="tx1"/>
                </a:solidFill>
              </a:rPr>
              <a:t>(n = 8) were </a:t>
            </a:r>
            <a:r>
              <a:rPr lang="en-US" sz="3600" dirty="0">
                <a:solidFill>
                  <a:schemeClr val="tx1"/>
                </a:solidFill>
              </a:rPr>
              <a:t>conducted of seals and ice </a:t>
            </a:r>
            <a:r>
              <a:rPr lang="en-US" sz="3600" dirty="0" smtClean="0">
                <a:solidFill>
                  <a:schemeClr val="tx1"/>
                </a:solidFill>
              </a:rPr>
              <a:t>In Johns Hopkins Inlet during </a:t>
            </a:r>
            <a:r>
              <a:rPr lang="en-US" sz="3600" dirty="0">
                <a:solidFill>
                  <a:schemeClr val="tx1"/>
                </a:solidFill>
              </a:rPr>
              <a:t>the </a:t>
            </a:r>
            <a:r>
              <a:rPr lang="en-US" sz="3600" dirty="0" smtClean="0">
                <a:solidFill>
                  <a:schemeClr val="tx1"/>
                </a:solidFill>
              </a:rPr>
              <a:t>pupping  </a:t>
            </a:r>
            <a:r>
              <a:rPr lang="en-US" sz="3600" dirty="0">
                <a:solidFill>
                  <a:schemeClr val="tx1"/>
                </a:solidFill>
              </a:rPr>
              <a:t>(June) and molting (August) </a:t>
            </a:r>
            <a:r>
              <a:rPr lang="en-US" sz="3600" dirty="0" smtClean="0">
                <a:solidFill>
                  <a:schemeClr val="tx1"/>
                </a:solidFill>
              </a:rPr>
              <a:t>seasons during 2007.  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Surveys were flown along a grid of 12 transects and high-resolution digital photos were taken directly under the plane using a vertically aimed camera. </a:t>
            </a: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The spatial distribution of harbor seals was mapped in GIS</a:t>
            </a:r>
            <a:r>
              <a:rPr lang="en-US" sz="3600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endParaRPr lang="en-US" sz="3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Object-based image analysis was to quantify the fine-scale characteristics of glacier ice including:</a:t>
            </a:r>
            <a:endParaRPr lang="en-US" sz="3600" dirty="0">
              <a:solidFill>
                <a:schemeClr val="tx1"/>
              </a:solidFill>
            </a:endParaRP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</a:t>
            </a:r>
            <a:r>
              <a:rPr lang="en-US" sz="3600" dirty="0" smtClean="0">
                <a:solidFill>
                  <a:prstClr val="black"/>
                </a:solidFill>
              </a:rPr>
              <a:t>         -% </a:t>
            </a:r>
            <a:r>
              <a:rPr lang="en-US" sz="3600" dirty="0">
                <a:solidFill>
                  <a:prstClr val="black"/>
                </a:solidFill>
              </a:rPr>
              <a:t>icebergs per scene (ice ≥ 1.6m</a:t>
            </a:r>
            <a:r>
              <a:rPr lang="en-US" sz="3600" baseline="30000" dirty="0">
                <a:solidFill>
                  <a:prstClr val="black"/>
                </a:solidFill>
              </a:rPr>
              <a:t>2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         -% brash ice per scene (ice ≤ 1.6m</a:t>
            </a:r>
            <a:r>
              <a:rPr lang="en-US" sz="3600" baseline="30000" dirty="0">
                <a:solidFill>
                  <a:prstClr val="black"/>
                </a:solidFill>
              </a:rPr>
              <a:t>2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         -% open water per scene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         -iceberg size (m</a:t>
            </a:r>
            <a:r>
              <a:rPr lang="en-US" sz="3600" baseline="30000" dirty="0">
                <a:solidFill>
                  <a:prstClr val="black"/>
                </a:solidFill>
              </a:rPr>
              <a:t>2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         -iceberg angularity (an index of iceberg shape)</a:t>
            </a:r>
          </a:p>
          <a:p>
            <a:endParaRPr lang="en-US" sz="3600" dirty="0" smtClean="0">
              <a:solidFill>
                <a:schemeClr val="tx1"/>
              </a:solidFill>
            </a:endParaRPr>
          </a:p>
          <a:p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6468728" y="5779449"/>
            <a:ext cx="10798629" cy="1524000"/>
          </a:xfrm>
          <a:prstGeom prst="roundRect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ctr"/>
          <a:lstStyle/>
          <a:p>
            <a:pPr algn="ctr"/>
            <a:r>
              <a:rPr lang="en-US" sz="7300" b="1" dirty="0" smtClean="0">
                <a:solidFill>
                  <a:schemeClr val="tx1"/>
                </a:solidFill>
              </a:rPr>
              <a:t>Methods</a:t>
            </a:r>
            <a:endParaRPr lang="en-US" sz="730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236826" y="5779449"/>
            <a:ext cx="10798629" cy="1524000"/>
          </a:xfrm>
          <a:prstGeom prst="roundRect">
            <a:avLst/>
          </a:prstGeom>
          <a:solidFill>
            <a:schemeClr val="bg1">
              <a:alpha val="4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584" tIns="50292" rIns="100584" bIns="50292" rtlCol="0" anchor="ctr"/>
          <a:lstStyle/>
          <a:p>
            <a:pPr algn="ctr"/>
            <a:r>
              <a:rPr lang="en-US" sz="7300" b="1" dirty="0" smtClean="0">
                <a:solidFill>
                  <a:schemeClr val="tx1"/>
                </a:solidFill>
              </a:rPr>
              <a:t>Results</a:t>
            </a:r>
            <a:endParaRPr lang="en-US" sz="73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59456"/>
              </p:ext>
            </p:extLst>
          </p:nvPr>
        </p:nvGraphicFramePr>
        <p:xfrm>
          <a:off x="40641857" y="2525661"/>
          <a:ext cx="2511780" cy="28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PhotoImpact" r:id="rId4" imgW="3295238" imgH="4285714" progId="">
                  <p:embed/>
                </p:oleObj>
              </mc:Choice>
              <mc:Fallback>
                <p:oleObj name="PhotoImpact" r:id="rId4" imgW="3295238" imgH="4285714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1857" y="2525661"/>
                        <a:ext cx="2511780" cy="2809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964976" y="35205069"/>
            <a:ext cx="12208855" cy="1024896"/>
          </a:xfrm>
          <a:prstGeom prst="rect">
            <a:avLst/>
          </a:prstGeom>
          <a:noFill/>
        </p:spPr>
        <p:txBody>
          <a:bodyPr wrap="none" lIns="100584" tIns="50292" rIns="100584" bIns="50292" rtlCol="0">
            <a:spAutoFit/>
          </a:bodyPr>
          <a:lstStyle/>
          <a:p>
            <a:r>
              <a:rPr lang="en-US" sz="1500" b="1" i="1" dirty="0"/>
              <a:t>Acknowledgements:  </a:t>
            </a:r>
            <a:r>
              <a:rPr lang="en-US" sz="1500" i="1" dirty="0"/>
              <a:t>We thank John Jansen for sharing his expertise and assistance in establishing aerial survey methods.  Melissa Senac (NPS) and </a:t>
            </a:r>
          </a:p>
          <a:p>
            <a:r>
              <a:rPr lang="en-US" sz="1500" i="1" dirty="0"/>
              <a:t>Evelina Augusston (Karlstad </a:t>
            </a:r>
            <a:r>
              <a:rPr lang="en-US" sz="1500" i="1" dirty="0" smtClean="0"/>
              <a:t>University), </a:t>
            </a:r>
            <a:r>
              <a:rPr lang="en-US" sz="1500" i="1" dirty="0" smtClean="0"/>
              <a:t>and Lou </a:t>
            </a:r>
            <a:r>
              <a:rPr lang="en-US" sz="1500" i="1" dirty="0" smtClean="0"/>
              <a:t>Taylor-Thomas assisted </a:t>
            </a:r>
            <a:r>
              <a:rPr lang="en-US" sz="1500" i="1" dirty="0"/>
              <a:t>with mapping seal distribution.  Avery Gast (Ward Air) provided safe and efficient </a:t>
            </a:r>
            <a:endParaRPr lang="en-US" sz="1500" i="1" dirty="0" smtClean="0"/>
          </a:p>
          <a:p>
            <a:r>
              <a:rPr lang="en-US" sz="1500" i="1" dirty="0" smtClean="0"/>
              <a:t>air </a:t>
            </a:r>
            <a:r>
              <a:rPr lang="en-US" sz="1500" i="1" dirty="0"/>
              <a:t>support.  </a:t>
            </a:r>
            <a:r>
              <a:rPr lang="en-US" sz="1500" i="1" dirty="0" smtClean="0"/>
              <a:t>Funding </a:t>
            </a:r>
            <a:r>
              <a:rPr lang="en-US" sz="1500" i="1" dirty="0"/>
              <a:t>was provided by the National Park Service, Glacier Bay National Park, National Marine Mammal Laboratory, and the Geophysical</a:t>
            </a:r>
          </a:p>
          <a:p>
            <a:r>
              <a:rPr lang="en-US" sz="1500" i="1" dirty="0"/>
              <a:t> Institute University of Alaska Fairbanks. 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493" y="17714161"/>
            <a:ext cx="5450547" cy="7103728"/>
          </a:xfrm>
          <a:prstGeom prst="rect">
            <a:avLst/>
          </a:prstGeom>
          <a:noFill/>
          <a:ln w="444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5" name="Picture 3" descr="F:\mcnabb_gigsa_seminar\20070619_0074_classifi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989" y="25690390"/>
            <a:ext cx="12323810" cy="4729981"/>
          </a:xfrm>
          <a:prstGeom prst="rect">
            <a:avLst/>
          </a:prstGeom>
          <a:noFill/>
          <a:ln w="317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K:\Coastal_Data\HarSeal\Outreach_Summaries\Website__2009\Photos_Website\PhotosNRPP\Seals_JamieWombl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75" y="26166245"/>
            <a:ext cx="12550543" cy="863357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3526" y="17714161"/>
            <a:ext cx="5415339" cy="7103728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4893" y="18911757"/>
            <a:ext cx="6596518" cy="47931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1" y="18035662"/>
            <a:ext cx="1082675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7" name="Picture 5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989" y="30483031"/>
            <a:ext cx="12323811" cy="4722038"/>
          </a:xfrm>
          <a:prstGeom prst="rect">
            <a:avLst/>
          </a:prstGeom>
          <a:noFill/>
          <a:ln w="317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6" name="Picture 6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707" y="24662815"/>
            <a:ext cx="12628704" cy="51110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9" name="Picture 6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725" y="29926255"/>
            <a:ext cx="12628704" cy="515998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2575" y="35070880"/>
            <a:ext cx="10093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Harbor seals resting on glacier ice in Johns Hopkins Inlet in Glacier Bay National Park, Alaska. </a:t>
            </a:r>
            <a:endParaRPr lang="en-US" sz="2000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7135478" y="24841140"/>
            <a:ext cx="3825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Study area in Johns Hopkins Inlet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2138605" y="24841140"/>
            <a:ext cx="5937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Digital image of seals on iceberg and ice classification</a:t>
            </a:r>
            <a:r>
              <a:rPr lang="en-US" sz="2000" i="1" dirty="0" smtClean="0"/>
              <a:t>.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6964028" y="35317407"/>
            <a:ext cx="362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Digital images of seals and  ice.  </a:t>
            </a:r>
            <a:endParaRPr lang="en-US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030929" y="35317407"/>
            <a:ext cx="6084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Ice classification and mapped seals from digital images.</a:t>
            </a:r>
            <a:endParaRPr lang="en-US" sz="2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735678" y="24172216"/>
            <a:ext cx="1208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Distribution of icebergs in Johns Hopkins Inlet in June (upper panel) and August (lower panel).</a:t>
            </a:r>
            <a:endParaRPr lang="en-US" sz="2400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0362707" y="19538635"/>
            <a:ext cx="56989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T</a:t>
            </a:r>
            <a:r>
              <a:rPr lang="en-US" sz="3200" b="1" i="1" dirty="0" smtClean="0"/>
              <a:t>he availability of icebergs,</a:t>
            </a:r>
          </a:p>
          <a:p>
            <a:r>
              <a:rPr lang="en-US" sz="3200" b="1" i="1" dirty="0" smtClean="0"/>
              <a:t>brash ice, and open water </a:t>
            </a:r>
          </a:p>
          <a:p>
            <a:r>
              <a:rPr lang="en-US" sz="3200" b="1" i="1" dirty="0" smtClean="0"/>
              <a:t>changes seasonally in </a:t>
            </a:r>
          </a:p>
          <a:p>
            <a:r>
              <a:rPr lang="en-US" sz="3200" b="1" i="1" dirty="0" smtClean="0"/>
              <a:t>Johns Hopkins Inlet and likely</a:t>
            </a:r>
          </a:p>
          <a:p>
            <a:r>
              <a:rPr lang="en-US" sz="3200" b="1" i="1" dirty="0" smtClean="0"/>
              <a:t>influences the spatial distribution and abundance of harbor seals. </a:t>
            </a:r>
          </a:p>
        </p:txBody>
      </p:sp>
      <p:pic>
        <p:nvPicPr>
          <p:cNvPr id="1107" name="Picture 83" descr="C:\Users\jwomble\Desktop\FM15-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516673"/>
            <a:ext cx="8906188" cy="20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222" y="2345635"/>
            <a:ext cx="3169841" cy="3169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972" y="2685676"/>
            <a:ext cx="4700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75830-C21A-0728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700</Words>
  <Application>Microsoft Office PowerPoint</Application>
  <PresentationFormat>Custom</PresentationFormat>
  <Paragraphs>79</Paragraphs>
  <Slides>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PhotoImpact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jwomble</dc:creator>
  <cp:lastModifiedBy>Jamie N. Womble</cp:lastModifiedBy>
  <cp:revision>116</cp:revision>
  <cp:lastPrinted>2015-12-11T01:23:14Z</cp:lastPrinted>
  <dcterms:created xsi:type="dcterms:W3CDTF">2013-01-11T20:36:12Z</dcterms:created>
  <dcterms:modified xsi:type="dcterms:W3CDTF">2015-12-11T01:44:11Z</dcterms:modified>
</cp:coreProperties>
</file>